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Default Extension="tiff" ContentType="image/tif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6858000" type="screen4x3"/>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allowPng="1" organizeInFolders="0" encoding="windows-1252"/>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snapVertSplitter="1" vertBarState="minimized" horzBarState="maximized">
    <p:restoredLeft sz="15620"/>
    <p:restoredTop sz="94660"/>
  </p:normalViewPr>
  <p:slideViewPr>
    <p:cSldViewPr snapToGrid="0">
      <p:cViewPr varScale="1">
        <p:scale>
          <a:sx n="96" d="100"/>
          <a:sy n="96" d="100"/>
        </p:scale>
        <p:origin x="-924"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gs" Target="tags/tag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811C48-2EF5-4169-BF83-EC411DE96C6E}" type="datetimeFigureOut">
              <a:rPr lang="en-US" smtClean="0"/>
              <a:pPr/>
              <a:t>12/14/2012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F210F82-1A49-470C-9323-5E95B4FD9BA2}"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811C48-2EF5-4169-BF83-EC411DE96C6E}" type="datetimeFigureOut">
              <a:rPr lang="en-US" smtClean="0"/>
              <a:pPr/>
              <a:t>12/14/2012</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210F82-1A49-470C-9323-5E95B4FD9BA2}" type="slidenum">
              <a:rPr lang="en-GB" smtClean="0"/>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mh4-nt1\projects\59339\Drgs\Frames\Terrain Evaluation - Fig 1.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828800" y="51752"/>
            <a:ext cx="5486400" cy="6754495"/>
          </a:xfrm>
          <a:prstGeom prst="rect">
            <a:avLst/>
          </a:prstGeom>
          <a:noFill/>
          <a:ln>
            <a:noFill/>
          </a:ln>
        </p:spPr>
      </p:pic>
      <p:sp>
        <p:nvSpPr>
          <p:cNvPr id="11265" name="Rectangle 1"/>
          <p:cNvSpPr>
            <a:spLocks noChangeArrowheads="1"/>
          </p:cNvSpPr>
          <p:nvPr/>
        </p:nvSpPr>
        <p:spPr bwMode="auto">
          <a:xfrm>
            <a:off x="258618" y="6188364"/>
            <a:ext cx="4165601"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Figure 3.1 Terrain Classification System (from Phipps, 2001)</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yData\RESEARCH\Working Party - Glacial\Chapter 3 figures\Glaciotectonic deposition systems.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320040" y="962362"/>
            <a:ext cx="8503920" cy="4933276"/>
          </a:xfrm>
          <a:prstGeom prst="rect">
            <a:avLst/>
          </a:prstGeom>
          <a:noFill/>
          <a:ln>
            <a:noFill/>
          </a:ln>
        </p:spPr>
      </p:pic>
      <p:sp>
        <p:nvSpPr>
          <p:cNvPr id="3" name="Rectangle 2"/>
          <p:cNvSpPr/>
          <p:nvPr/>
        </p:nvSpPr>
        <p:spPr>
          <a:xfrm>
            <a:off x="3538331" y="622349"/>
            <a:ext cx="4572000" cy="646331"/>
          </a:xfrm>
          <a:prstGeom prst="rect">
            <a:avLst/>
          </a:prstGeom>
        </p:spPr>
        <p:txBody>
          <a:bodyPr>
            <a:spAutoFit/>
          </a:bodyPr>
          <a:lstStyle/>
          <a:p>
            <a:r>
              <a:rPr lang="en-GB" sz="1200" dirty="0" smtClean="0"/>
              <a:t>Figure 3.10 from Whiteman (1996). Major factors and associated variables and processes responsible for terrestrial glaciogenic deposition</a:t>
            </a:r>
            <a:endParaRPr lang="en-GB" sz="12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706205" y="935325"/>
            <a:ext cx="7791225" cy="4987350"/>
          </a:xfrm>
          <a:prstGeom prst="rect">
            <a:avLst/>
          </a:prstGeom>
          <a:noFill/>
          <a:ln>
            <a:noFill/>
          </a:ln>
        </p:spPr>
      </p:pic>
      <p:sp>
        <p:nvSpPr>
          <p:cNvPr id="3" name="Rectangle 2"/>
          <p:cNvSpPr/>
          <p:nvPr/>
        </p:nvSpPr>
        <p:spPr>
          <a:xfrm>
            <a:off x="1252331" y="6021242"/>
            <a:ext cx="7086600" cy="646331"/>
          </a:xfrm>
          <a:prstGeom prst="rect">
            <a:avLst/>
          </a:prstGeom>
        </p:spPr>
        <p:txBody>
          <a:bodyPr wrap="square">
            <a:spAutoFit/>
          </a:bodyPr>
          <a:lstStyle/>
          <a:p>
            <a:r>
              <a:rPr lang="en-GB" sz="1200" dirty="0" smtClean="0"/>
              <a:t>Figure 3.11 from Lowe &amp; Walker. Schematic model of the supra-, en-, and </a:t>
            </a:r>
            <a:r>
              <a:rPr lang="en-GB" sz="1200" dirty="0" err="1" smtClean="0"/>
              <a:t>subglacial</a:t>
            </a:r>
            <a:r>
              <a:rPr lang="en-GB" sz="1200" dirty="0" smtClean="0"/>
              <a:t> </a:t>
            </a:r>
            <a:r>
              <a:rPr lang="en-GB" sz="1200" dirty="0" err="1" smtClean="0"/>
              <a:t>subenvironments</a:t>
            </a:r>
            <a:r>
              <a:rPr lang="en-GB" sz="1200" dirty="0" smtClean="0"/>
              <a:t> within the marginal zone of a continental ice mass. A classification of the principal sediment facies in ice-marginal zones is provided in Table 3.2 (from </a:t>
            </a:r>
            <a:r>
              <a:rPr lang="en-GB" sz="1200" dirty="0" err="1" smtClean="0"/>
              <a:t>Brodzikowski</a:t>
            </a:r>
            <a:r>
              <a:rPr lang="en-GB" sz="1200" dirty="0" smtClean="0"/>
              <a:t> &amp; Van Loon, 1987</a:t>
            </a:r>
            <a:endParaRPr lang="en-GB"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602449" y="444337"/>
            <a:ext cx="4639310" cy="5432612"/>
          </a:xfrm>
          <a:prstGeom prst="rect">
            <a:avLst/>
          </a:prstGeom>
          <a:noFill/>
          <a:ln>
            <a:noFill/>
          </a:ln>
        </p:spPr>
      </p:pic>
      <p:sp>
        <p:nvSpPr>
          <p:cNvPr id="3" name="Rectangle 2"/>
          <p:cNvSpPr/>
          <p:nvPr/>
        </p:nvSpPr>
        <p:spPr>
          <a:xfrm>
            <a:off x="5287616" y="1997839"/>
            <a:ext cx="3607906" cy="1569660"/>
          </a:xfrm>
          <a:prstGeom prst="rect">
            <a:avLst/>
          </a:prstGeom>
        </p:spPr>
        <p:txBody>
          <a:bodyPr wrap="square">
            <a:spAutoFit/>
          </a:bodyPr>
          <a:lstStyle/>
          <a:p>
            <a:r>
              <a:rPr lang="en-GB" sz="1200" dirty="0" smtClean="0"/>
              <a:t>Figure 3.12 from Lowe &amp; Walker 1997. Schematic modes of deposition associated with a glacier margin: A and B illustrate the variety of sediment types associated with continental ice margins; C illustrates the sediment types associated with the marine ice-marginal environment. A classification of the principal sediment facies in ice-marginal zones is provided in Table 3.2 (from </a:t>
            </a:r>
            <a:r>
              <a:rPr lang="en-GB" sz="1200" dirty="0" err="1" smtClean="0"/>
              <a:t>Brodzikowski</a:t>
            </a:r>
            <a:r>
              <a:rPr lang="en-GB" sz="1200" dirty="0" smtClean="0"/>
              <a:t> &amp; Van Loon, 1987)</a:t>
            </a:r>
            <a:endParaRPr lang="en-GB"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662167" y="674496"/>
            <a:ext cx="3605475" cy="5369859"/>
          </a:xfrm>
          <a:prstGeom prst="rect">
            <a:avLst/>
          </a:prstGeom>
          <a:noFill/>
          <a:ln>
            <a:noFill/>
          </a:ln>
        </p:spPr>
      </p:pic>
      <p:sp>
        <p:nvSpPr>
          <p:cNvPr id="3" name="Rectangle 2"/>
          <p:cNvSpPr/>
          <p:nvPr/>
        </p:nvSpPr>
        <p:spPr>
          <a:xfrm>
            <a:off x="4572000" y="889844"/>
            <a:ext cx="4273826" cy="2677656"/>
          </a:xfrm>
          <a:prstGeom prst="rect">
            <a:avLst/>
          </a:prstGeom>
        </p:spPr>
        <p:txBody>
          <a:bodyPr wrap="square">
            <a:spAutoFit/>
          </a:bodyPr>
          <a:lstStyle/>
          <a:p>
            <a:r>
              <a:rPr lang="en-GB" sz="1200" dirty="0" smtClean="0"/>
              <a:t>Figure 3.13 from Shaw (1971). Hypothesis for the origin of a compound till and stratified sediment sequence formed during one glacial episode in Shropshire, United Kingdom.</a:t>
            </a:r>
          </a:p>
          <a:p>
            <a:endParaRPr lang="en-GB" sz="1200" dirty="0" smtClean="0"/>
          </a:p>
          <a:p>
            <a:r>
              <a:rPr lang="en-GB" sz="1200" dirty="0" smtClean="0"/>
              <a:t>The hypothesized sequence of events is as follows:</a:t>
            </a:r>
          </a:p>
          <a:p>
            <a:r>
              <a:rPr lang="en-GB" sz="1200" dirty="0" smtClean="0"/>
              <a:t>A)	Deposition of till A </a:t>
            </a:r>
          </a:p>
          <a:p>
            <a:r>
              <a:rPr lang="en-GB" sz="1200" dirty="0" smtClean="0"/>
              <a:t>B)	Transport of till B and stratified sediment across  till A during the advance of a cold-based glacier</a:t>
            </a:r>
          </a:p>
          <a:p>
            <a:r>
              <a:rPr lang="en-GB" sz="1200" dirty="0" smtClean="0"/>
              <a:t>C)	Increased thickness of ice up-glacier from till A caused the basal ice to warm to pressure melting point and the stratified sediment is incorporated into the glacier in </a:t>
            </a:r>
            <a:r>
              <a:rPr lang="en-GB" sz="1200" dirty="0" err="1" smtClean="0"/>
              <a:t>regelation</a:t>
            </a:r>
            <a:r>
              <a:rPr lang="en-GB" sz="1200" dirty="0" smtClean="0"/>
              <a:t> zone down-glacier</a:t>
            </a:r>
          </a:p>
          <a:p>
            <a:r>
              <a:rPr lang="en-GB" sz="1200" dirty="0" smtClean="0"/>
              <a:t>D)	This illustrates the transport of the now </a:t>
            </a:r>
            <a:r>
              <a:rPr lang="en-GB" sz="1200" dirty="0" err="1" smtClean="0"/>
              <a:t>englacial</a:t>
            </a:r>
            <a:r>
              <a:rPr lang="en-GB" sz="1200" dirty="0" smtClean="0"/>
              <a:t> stratified sediment across till A</a:t>
            </a:r>
            <a:endParaRPr lang="en-GB" sz="12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1236642" y="459734"/>
            <a:ext cx="6630959" cy="5441576"/>
          </a:xfrm>
          <a:prstGeom prst="rect">
            <a:avLst/>
          </a:prstGeom>
          <a:noFill/>
          <a:ln>
            <a:noFill/>
          </a:ln>
        </p:spPr>
      </p:pic>
      <p:sp>
        <p:nvSpPr>
          <p:cNvPr id="3" name="Rectangle 2"/>
          <p:cNvSpPr/>
          <p:nvPr/>
        </p:nvSpPr>
        <p:spPr>
          <a:xfrm>
            <a:off x="258417" y="6000067"/>
            <a:ext cx="8696739" cy="646331"/>
          </a:xfrm>
          <a:prstGeom prst="rect">
            <a:avLst/>
          </a:prstGeom>
        </p:spPr>
        <p:txBody>
          <a:bodyPr wrap="square">
            <a:spAutoFit/>
          </a:bodyPr>
          <a:lstStyle/>
          <a:p>
            <a:r>
              <a:rPr lang="en-GB" sz="1200" dirty="0" smtClean="0"/>
              <a:t>Figure 3.14 From </a:t>
            </a:r>
            <a:r>
              <a:rPr lang="en-GB" sz="1200" dirty="0" err="1" smtClean="0"/>
              <a:t>Eyles</a:t>
            </a:r>
            <a:r>
              <a:rPr lang="en-GB" sz="1200" dirty="0" smtClean="0"/>
              <a:t> and </a:t>
            </a:r>
            <a:r>
              <a:rPr lang="en-GB" sz="1200" dirty="0" err="1" smtClean="0"/>
              <a:t>Eyles</a:t>
            </a:r>
            <a:r>
              <a:rPr lang="en-GB" sz="1200" dirty="0" smtClean="0"/>
              <a:t> (1992)</a:t>
            </a:r>
          </a:p>
          <a:p>
            <a:r>
              <a:rPr lang="en-GB" sz="1200" dirty="0" smtClean="0"/>
              <a:t>Schematic model of principal terrestrial and marine environments and sedimentary sequences formed during a single advance and retreat of a temperate glacier</a:t>
            </a:r>
            <a:endParaRPr lang="en-GB"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876631" y="588419"/>
            <a:ext cx="7589520" cy="5045057"/>
          </a:xfrm>
          <a:prstGeom prst="rect">
            <a:avLst/>
          </a:prstGeom>
          <a:noFill/>
          <a:ln>
            <a:noFill/>
          </a:ln>
        </p:spPr>
      </p:pic>
      <p:sp>
        <p:nvSpPr>
          <p:cNvPr id="3" name="Rectangle 2"/>
          <p:cNvSpPr/>
          <p:nvPr/>
        </p:nvSpPr>
        <p:spPr>
          <a:xfrm>
            <a:off x="218661" y="5920553"/>
            <a:ext cx="8617226" cy="461665"/>
          </a:xfrm>
          <a:prstGeom prst="rect">
            <a:avLst/>
          </a:prstGeom>
        </p:spPr>
        <p:txBody>
          <a:bodyPr wrap="square">
            <a:spAutoFit/>
          </a:bodyPr>
          <a:lstStyle/>
          <a:p>
            <a:r>
              <a:rPr lang="en-GB" sz="1200" dirty="0" smtClean="0"/>
              <a:t>Figure 3.15 from </a:t>
            </a:r>
            <a:r>
              <a:rPr lang="en-GB" sz="1200" dirty="0" err="1" smtClean="0"/>
              <a:t>Eyles</a:t>
            </a:r>
            <a:r>
              <a:rPr lang="en-GB" sz="1200" dirty="0" smtClean="0"/>
              <a:t> et al (1987). Model for sedimentation in a </a:t>
            </a:r>
            <a:r>
              <a:rPr lang="en-GB" sz="1200" dirty="0" err="1" smtClean="0"/>
              <a:t>supraglacial</a:t>
            </a:r>
            <a:r>
              <a:rPr lang="en-GB" sz="1200" dirty="0" smtClean="0"/>
              <a:t> lake system in an area of moderate  to high relief, based on the stratigraphy of the Fraser River Valley, British Columbia, Canada.</a:t>
            </a:r>
            <a:endParaRPr lang="en-GB" sz="12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570038" y="865967"/>
            <a:ext cx="4545106" cy="5165821"/>
          </a:xfrm>
          <a:prstGeom prst="rect">
            <a:avLst/>
          </a:prstGeom>
          <a:noFill/>
          <a:ln>
            <a:noFill/>
          </a:ln>
        </p:spPr>
      </p:pic>
      <p:sp>
        <p:nvSpPr>
          <p:cNvPr id="3" name="Rectangle 2"/>
          <p:cNvSpPr/>
          <p:nvPr/>
        </p:nvSpPr>
        <p:spPr>
          <a:xfrm>
            <a:off x="5218042" y="1305342"/>
            <a:ext cx="3677480" cy="2677656"/>
          </a:xfrm>
          <a:prstGeom prst="rect">
            <a:avLst/>
          </a:prstGeom>
        </p:spPr>
        <p:txBody>
          <a:bodyPr wrap="square">
            <a:spAutoFit/>
          </a:bodyPr>
          <a:lstStyle/>
          <a:p>
            <a:r>
              <a:rPr lang="en-GB" sz="1200" dirty="0" smtClean="0"/>
              <a:t>Figure 3.16 from </a:t>
            </a:r>
            <a:r>
              <a:rPr lang="en-GB" sz="1200" dirty="0" err="1" smtClean="0"/>
              <a:t>Lønne</a:t>
            </a:r>
            <a:r>
              <a:rPr lang="en-GB" sz="1200" dirty="0" smtClean="0"/>
              <a:t> &amp; </a:t>
            </a:r>
            <a:r>
              <a:rPr lang="en-GB" sz="1200" dirty="0" err="1" smtClean="0"/>
              <a:t>Nemec</a:t>
            </a:r>
            <a:r>
              <a:rPr lang="en-GB" sz="1200" dirty="0" smtClean="0"/>
              <a:t> (2011). Development of the </a:t>
            </a:r>
            <a:r>
              <a:rPr lang="en-GB" sz="1200" dirty="0" err="1" smtClean="0"/>
              <a:t>Storsand</a:t>
            </a:r>
            <a:r>
              <a:rPr lang="en-GB" sz="1200" dirty="0" smtClean="0"/>
              <a:t> moraine.</a:t>
            </a:r>
          </a:p>
          <a:p>
            <a:endParaRPr lang="en-GB" sz="1200" dirty="0" smtClean="0"/>
          </a:p>
          <a:p>
            <a:r>
              <a:rPr lang="en-GB" sz="1200" dirty="0" smtClean="0"/>
              <a:t>(a)	Longitudinal profile showing the outlet glacier advancing southwards onto the bedrock sill at </a:t>
            </a:r>
            <a:r>
              <a:rPr lang="en-GB" sz="1200" dirty="0" err="1" smtClean="0"/>
              <a:t>Storsand</a:t>
            </a:r>
            <a:r>
              <a:rPr lang="en-GB" sz="1200" dirty="0" smtClean="0"/>
              <a:t> and forming an ice-contact submarine fan unit (Unit A); the present day bedrock topography with sediment cover. The </a:t>
            </a:r>
            <a:r>
              <a:rPr lang="en-GB" sz="1200" dirty="0" err="1" smtClean="0"/>
              <a:t>subglacial</a:t>
            </a:r>
            <a:r>
              <a:rPr lang="en-GB" sz="1200" dirty="0" smtClean="0"/>
              <a:t> till layer composed of brownish-grey diamicton formed during the glacier advance</a:t>
            </a:r>
          </a:p>
          <a:p>
            <a:r>
              <a:rPr lang="en-GB" sz="1200" dirty="0" smtClean="0"/>
              <a:t>(b)	Close-up depiction of the glacier front </a:t>
            </a:r>
            <a:r>
              <a:rPr lang="en-GB" sz="1200" dirty="0" err="1" smtClean="0"/>
              <a:t>durin</a:t>
            </a:r>
            <a:r>
              <a:rPr lang="en-GB" sz="1200" dirty="0" smtClean="0"/>
              <a:t> </a:t>
            </a:r>
            <a:r>
              <a:rPr lang="en-GB" sz="1200" dirty="0" err="1" smtClean="0"/>
              <a:t>gits</a:t>
            </a:r>
            <a:r>
              <a:rPr lang="en-GB" sz="1200" dirty="0" smtClean="0"/>
              <a:t> </a:t>
            </a:r>
            <a:r>
              <a:rPr lang="en-GB" sz="1200" dirty="0" err="1" smtClean="0"/>
              <a:t>stillstand</a:t>
            </a:r>
            <a:r>
              <a:rPr lang="en-GB" sz="1200" dirty="0" smtClean="0"/>
              <a:t> with persisting ice flux, deposition of Unit B and the brownish till increasingly replaced by a bluish-grey variety.</a:t>
            </a:r>
            <a:endParaRPr lang="en-GB" sz="12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349233" y="475488"/>
            <a:ext cx="4688541" cy="5368721"/>
          </a:xfrm>
          <a:prstGeom prst="rect">
            <a:avLst/>
          </a:prstGeom>
          <a:noFill/>
          <a:ln>
            <a:noFill/>
          </a:ln>
        </p:spPr>
      </p:pic>
      <p:sp>
        <p:nvSpPr>
          <p:cNvPr id="3" name="Rectangle 2"/>
          <p:cNvSpPr/>
          <p:nvPr/>
        </p:nvSpPr>
        <p:spPr>
          <a:xfrm>
            <a:off x="5247861" y="1451622"/>
            <a:ext cx="3588025" cy="4524315"/>
          </a:xfrm>
          <a:prstGeom prst="rect">
            <a:avLst/>
          </a:prstGeom>
        </p:spPr>
        <p:txBody>
          <a:bodyPr wrap="square">
            <a:spAutoFit/>
          </a:bodyPr>
          <a:lstStyle/>
          <a:p>
            <a:r>
              <a:rPr lang="en-GB" sz="1200" dirty="0" smtClean="0"/>
              <a:t>Figure 3.17 from </a:t>
            </a:r>
            <a:r>
              <a:rPr lang="en-GB" sz="1200" dirty="0" err="1" smtClean="0"/>
              <a:t>Lønne</a:t>
            </a:r>
            <a:r>
              <a:rPr lang="en-GB" sz="1200" dirty="0" smtClean="0"/>
              <a:t> and </a:t>
            </a:r>
            <a:r>
              <a:rPr lang="en-GB" sz="1200" dirty="0" err="1" smtClean="0"/>
              <a:t>Nemec</a:t>
            </a:r>
            <a:r>
              <a:rPr lang="en-GB" sz="1200" dirty="0" smtClean="0"/>
              <a:t> (2011). </a:t>
            </a:r>
            <a:r>
              <a:rPr lang="en-GB" sz="1200" dirty="0" err="1" smtClean="0"/>
              <a:t>Allostratigraphic</a:t>
            </a:r>
            <a:r>
              <a:rPr lang="en-GB" sz="1200" dirty="0" smtClean="0"/>
              <a:t> model for the development of marine moraines.</a:t>
            </a:r>
          </a:p>
          <a:p>
            <a:endParaRPr lang="en-GB" sz="1200" dirty="0" smtClean="0"/>
          </a:p>
          <a:p>
            <a:r>
              <a:rPr lang="en-GB" sz="1200" dirty="0" smtClean="0"/>
              <a:t>A)	Moraine formed by glacier advance (submarine fan unit A) and short </a:t>
            </a:r>
            <a:r>
              <a:rPr lang="en-GB" sz="1200" dirty="0" err="1" smtClean="0"/>
              <a:t>stillstand</a:t>
            </a:r>
            <a:r>
              <a:rPr lang="en-GB" sz="1200" dirty="0" smtClean="0"/>
              <a:t> (submarine  fan unit b), draped with sediments deposited during the glacier front retreat (unit D) and the subsequent emergence by regional </a:t>
            </a:r>
            <a:r>
              <a:rPr lang="en-GB" sz="1200" dirty="0" err="1" smtClean="0"/>
              <a:t>glacio</a:t>
            </a:r>
            <a:r>
              <a:rPr lang="en-GB" sz="1200" dirty="0" smtClean="0"/>
              <a:t>-isostatic uplift (unit E). A </a:t>
            </a:r>
            <a:r>
              <a:rPr lang="en-GB" sz="1200" dirty="0" err="1" smtClean="0"/>
              <a:t>monoepisodic</a:t>
            </a:r>
            <a:r>
              <a:rPr lang="en-GB" sz="1200" dirty="0" smtClean="0"/>
              <a:t> moraine will lack unit B and signify a negligible </a:t>
            </a:r>
            <a:r>
              <a:rPr lang="en-GB" sz="1200" dirty="0" err="1" smtClean="0"/>
              <a:t>stillstand</a:t>
            </a:r>
            <a:r>
              <a:rPr lang="en-GB" sz="1200" dirty="0" smtClean="0"/>
              <a:t> episode.</a:t>
            </a:r>
          </a:p>
          <a:p>
            <a:endParaRPr lang="en-GB" sz="1200" dirty="0" smtClean="0"/>
          </a:p>
          <a:p>
            <a:r>
              <a:rPr lang="en-GB" sz="1200" dirty="0" smtClean="0"/>
              <a:t>B)	 A fully developed </a:t>
            </a:r>
            <a:r>
              <a:rPr lang="en-GB" sz="1200" dirty="0" err="1" smtClean="0"/>
              <a:t>polyepisodic</a:t>
            </a:r>
            <a:r>
              <a:rPr lang="en-GB" sz="1200" dirty="0" smtClean="0"/>
              <a:t> moraine with ice-advance submarine </a:t>
            </a:r>
            <a:r>
              <a:rPr lang="en-GB" sz="1200" dirty="0" err="1" smtClean="0"/>
              <a:t>eunit</a:t>
            </a:r>
            <a:r>
              <a:rPr lang="en-GB" sz="1200" dirty="0" smtClean="0"/>
              <a:t> A, a </a:t>
            </a:r>
            <a:r>
              <a:rPr lang="en-GB" sz="1200" dirty="0" err="1" smtClean="0"/>
              <a:t>stillstand</a:t>
            </a:r>
            <a:r>
              <a:rPr lang="en-GB" sz="1200" dirty="0" smtClean="0"/>
              <a:t> submarine –fan unit B and </a:t>
            </a:r>
            <a:r>
              <a:rPr lang="en-GB" sz="1200" dirty="0" err="1" smtClean="0"/>
              <a:t>stillstand</a:t>
            </a:r>
            <a:r>
              <a:rPr lang="en-GB" sz="1200" dirty="0" smtClean="0"/>
              <a:t> deltaic unit C. The moraine draping units D and E will be the same as those in Figure A. </a:t>
            </a:r>
          </a:p>
          <a:p>
            <a:endParaRPr lang="en-GB" sz="1200" dirty="0" smtClean="0"/>
          </a:p>
          <a:p>
            <a:r>
              <a:rPr lang="en-GB" sz="1200" dirty="0" smtClean="0"/>
              <a:t>AICS and TICS are the ‘apparent’ and ‘true’ ice contact surfaces. The GLP is  the ‘grounding line position is the boundary between the </a:t>
            </a:r>
            <a:r>
              <a:rPr lang="en-GB" sz="1200" dirty="0" err="1" smtClean="0"/>
              <a:t>subglacial</a:t>
            </a:r>
            <a:r>
              <a:rPr lang="en-GB" sz="1200" dirty="0" smtClean="0"/>
              <a:t> and </a:t>
            </a:r>
            <a:r>
              <a:rPr lang="en-GB" sz="1200" dirty="0" err="1" smtClean="0"/>
              <a:t>proglacial</a:t>
            </a:r>
            <a:r>
              <a:rPr lang="en-GB" sz="1200" dirty="0" smtClean="0"/>
              <a:t> realm which may coincide with the ice-front position or be considerably offset from the latter in the case of a floating tidewater front or an ice shelf</a:t>
            </a:r>
            <a:endParaRPr lang="en-GB" sz="12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0" y="759466"/>
            <a:ext cx="4712900" cy="5378824"/>
          </a:xfrm>
          <a:prstGeom prst="rect">
            <a:avLst/>
          </a:prstGeom>
          <a:noFill/>
          <a:ln>
            <a:noFill/>
          </a:ln>
        </p:spPr>
      </p:pic>
      <p:sp>
        <p:nvSpPr>
          <p:cNvPr id="3" name="Rectangle 2"/>
          <p:cNvSpPr/>
          <p:nvPr/>
        </p:nvSpPr>
        <p:spPr>
          <a:xfrm>
            <a:off x="4522302" y="89457"/>
            <a:ext cx="4572000" cy="6740307"/>
          </a:xfrm>
          <a:prstGeom prst="rect">
            <a:avLst/>
          </a:prstGeom>
        </p:spPr>
        <p:txBody>
          <a:bodyPr wrap="square">
            <a:spAutoFit/>
          </a:bodyPr>
          <a:lstStyle/>
          <a:p>
            <a:r>
              <a:rPr lang="en-GB" sz="1200" dirty="0" smtClean="0"/>
              <a:t>Figure 3.18 from </a:t>
            </a:r>
            <a:r>
              <a:rPr lang="en-GB" sz="1200" dirty="0" err="1" smtClean="0"/>
              <a:t>Eyles</a:t>
            </a:r>
            <a:r>
              <a:rPr lang="en-GB" sz="1200" dirty="0" smtClean="0"/>
              <a:t> (1983; Benn  &amp; Evans, 1998)</a:t>
            </a:r>
          </a:p>
          <a:p>
            <a:endParaRPr lang="en-GB" sz="1200" dirty="0" smtClean="0"/>
          </a:p>
          <a:p>
            <a:r>
              <a:rPr lang="en-GB" sz="1200" dirty="0" smtClean="0"/>
              <a:t>A)	Subglacial process-response system in an area of hard bedrock; 1) abraded and stream-lined rock knobs; 2) basal debris; 3) lodgement till on low-relief rock surface; 4) lee-side cavity fill; 5) basal melt-out till; 6) debris melting out at ice surface and dumped by gravity on freshly exposed </a:t>
            </a:r>
            <a:r>
              <a:rPr lang="en-GB" sz="1200" dirty="0" err="1" smtClean="0"/>
              <a:t>subglacial</a:t>
            </a:r>
            <a:r>
              <a:rPr lang="en-GB" sz="1200" dirty="0" smtClean="0"/>
              <a:t> surface; 7) </a:t>
            </a:r>
            <a:r>
              <a:rPr lang="en-GB" sz="1200" dirty="0" err="1" smtClean="0"/>
              <a:t>subglacial</a:t>
            </a:r>
            <a:r>
              <a:rPr lang="en-GB" sz="1200" dirty="0" smtClean="0"/>
              <a:t> esker with gravel core; 8) hummocky or </a:t>
            </a:r>
            <a:r>
              <a:rPr lang="en-GB" sz="1200" dirty="0" err="1" smtClean="0"/>
              <a:t>kettled</a:t>
            </a:r>
            <a:r>
              <a:rPr lang="en-GB" sz="1200" dirty="0" smtClean="0"/>
              <a:t> outwash surface produced by the melt-out of ice buried by outwash fans; 9) the </a:t>
            </a:r>
            <a:r>
              <a:rPr lang="en-GB" sz="1200" dirty="0" err="1" smtClean="0"/>
              <a:t>proglacial</a:t>
            </a:r>
            <a:r>
              <a:rPr lang="en-GB" sz="1200" dirty="0" smtClean="0"/>
              <a:t> stream carrying </a:t>
            </a:r>
            <a:r>
              <a:rPr lang="en-GB" sz="1200" dirty="0" err="1" smtClean="0"/>
              <a:t>subglacial</a:t>
            </a:r>
            <a:r>
              <a:rPr lang="en-GB" sz="1200" dirty="0" smtClean="0"/>
              <a:t> abrasion products</a:t>
            </a:r>
          </a:p>
          <a:p>
            <a:endParaRPr lang="en-GB" sz="1200" dirty="0" smtClean="0"/>
          </a:p>
          <a:p>
            <a:r>
              <a:rPr lang="en-GB" sz="1200" dirty="0" smtClean="0"/>
              <a:t>B)	The </a:t>
            </a:r>
            <a:r>
              <a:rPr lang="en-GB" sz="1200" dirty="0" err="1" smtClean="0"/>
              <a:t>subglacial</a:t>
            </a:r>
            <a:r>
              <a:rPr lang="en-GB" sz="1200" dirty="0" smtClean="0"/>
              <a:t> process-response system in an area of low relief limestone terrain where multiple stacked till units have been deposited during a single glaciation. This </a:t>
            </a:r>
            <a:r>
              <a:rPr lang="en-GB" sz="1200" dirty="0" err="1" smtClean="0"/>
              <a:t>subglacial</a:t>
            </a:r>
            <a:r>
              <a:rPr lang="en-GB" sz="1200" dirty="0" smtClean="0"/>
              <a:t> process-response system has been reworked by: I) hummocky kame-and-kettle topography; II) outwash cut into the till surface and comprising stratified sands; III) esker deposited during ice wastage and therefore not truncated by </a:t>
            </a:r>
            <a:r>
              <a:rPr lang="en-GB" sz="1200" dirty="0" err="1" smtClean="0"/>
              <a:t>subglacial</a:t>
            </a:r>
            <a:r>
              <a:rPr lang="en-GB" sz="1200" dirty="0" smtClean="0"/>
              <a:t> tills like other channel fills.</a:t>
            </a:r>
          </a:p>
          <a:p>
            <a:endParaRPr lang="en-GB" sz="1200" dirty="0" smtClean="0"/>
          </a:p>
          <a:p>
            <a:r>
              <a:rPr lang="en-GB" sz="1200" dirty="0" smtClean="0"/>
              <a:t>The base of the </a:t>
            </a:r>
            <a:r>
              <a:rPr lang="en-GB" sz="1200" dirty="0" err="1" smtClean="0"/>
              <a:t>subglacial</a:t>
            </a:r>
            <a:r>
              <a:rPr lang="en-GB" sz="1200" dirty="0" smtClean="0"/>
              <a:t> process-response system is characterised by: 1) striated rock head; 2) buried channel/valley with a fill of </a:t>
            </a:r>
            <a:r>
              <a:rPr lang="en-GB" sz="1200" dirty="0" err="1" smtClean="0"/>
              <a:t>subglacial</a:t>
            </a:r>
            <a:r>
              <a:rPr lang="en-GB" sz="1200" dirty="0" smtClean="0"/>
              <a:t> sands, gravels and general till; 3) </a:t>
            </a:r>
            <a:r>
              <a:rPr lang="en-GB" sz="1200" dirty="0" err="1" smtClean="0"/>
              <a:t>glaciotectonised</a:t>
            </a:r>
            <a:r>
              <a:rPr lang="en-GB" sz="1200" dirty="0" smtClean="0"/>
              <a:t> </a:t>
            </a:r>
            <a:r>
              <a:rPr lang="en-GB" sz="1200" dirty="0" err="1" smtClean="0"/>
              <a:t>rockhead</a:t>
            </a:r>
            <a:r>
              <a:rPr lang="en-GB" sz="1200" dirty="0" smtClean="0"/>
              <a:t> with rock rafts and boulder pavements; 4)lowermost till comprising local lithologies which thicken in the lee side of rock protuberances as lee-side cavity fills; 5) cold water </a:t>
            </a:r>
            <a:r>
              <a:rPr lang="en-GB" sz="1200" dirty="0" err="1" smtClean="0"/>
              <a:t>karst</a:t>
            </a:r>
            <a:r>
              <a:rPr lang="en-GB" sz="1200" dirty="0" smtClean="0"/>
              <a:t>.</a:t>
            </a:r>
          </a:p>
          <a:p>
            <a:r>
              <a:rPr lang="en-GB" sz="1200" dirty="0" smtClean="0"/>
              <a:t>The sediments of the system are characterised by; a) predominantly preferentially aligned, faceted </a:t>
            </a:r>
            <a:r>
              <a:rPr lang="en-GB" sz="1200" dirty="0" err="1" smtClean="0"/>
              <a:t>clasts;b</a:t>
            </a:r>
            <a:r>
              <a:rPr lang="en-GB" sz="1200" dirty="0" smtClean="0"/>
              <a:t>) crude shear lamination produced by the smearing of soft lithologies (deformation till/</a:t>
            </a:r>
            <a:r>
              <a:rPr lang="en-GB" sz="1200" dirty="0" err="1" smtClean="0"/>
              <a:t>glaciotectonite</a:t>
            </a:r>
            <a:r>
              <a:rPr lang="en-GB" sz="1200" dirty="0" smtClean="0"/>
              <a:t>); c) </a:t>
            </a:r>
            <a:r>
              <a:rPr lang="en-GB" sz="1200" dirty="0" err="1" smtClean="0"/>
              <a:t>slickensided</a:t>
            </a:r>
            <a:r>
              <a:rPr lang="en-GB" sz="1200" dirty="0" smtClean="0"/>
              <a:t> </a:t>
            </a:r>
            <a:r>
              <a:rPr lang="en-GB" sz="1200" dirty="0" err="1" smtClean="0"/>
              <a:t>edding</a:t>
            </a:r>
            <a:r>
              <a:rPr lang="en-GB" sz="1200" dirty="0" smtClean="0"/>
              <a:t> planes produced by </a:t>
            </a:r>
            <a:r>
              <a:rPr lang="en-GB" sz="1200" dirty="0" err="1" smtClean="0"/>
              <a:t>glaciotectonic</a:t>
            </a:r>
            <a:r>
              <a:rPr lang="en-GB" sz="1200" dirty="0" smtClean="0"/>
              <a:t> shear; d) stratified gravels, sands and clays deposited in </a:t>
            </a:r>
            <a:r>
              <a:rPr lang="en-GB" sz="1200" dirty="0" err="1" smtClean="0"/>
              <a:t>subglacial</a:t>
            </a:r>
            <a:r>
              <a:rPr lang="en-GB" sz="1200" dirty="0" smtClean="0"/>
              <a:t> cavities, pipes or canals and truncated by overlying till; e) folded and sheared off channel fill; f) </a:t>
            </a:r>
            <a:r>
              <a:rPr lang="en-GB" sz="1200" dirty="0" err="1" smtClean="0"/>
              <a:t>diapiric</a:t>
            </a:r>
            <a:r>
              <a:rPr lang="en-GB" sz="1200" dirty="0" smtClean="0"/>
              <a:t> intrusion of till squeezed up into </a:t>
            </a:r>
            <a:r>
              <a:rPr lang="en-GB" sz="1200" dirty="0" err="1" smtClean="0"/>
              <a:t>subglacial</a:t>
            </a:r>
            <a:r>
              <a:rPr lang="en-GB" sz="1200" dirty="0" smtClean="0"/>
              <a:t> cavity; g) vertical joints produced by post-depositional </a:t>
            </a:r>
            <a:r>
              <a:rPr lang="en-GB" sz="1200" dirty="0" err="1" smtClean="0"/>
              <a:t>pedogenic</a:t>
            </a:r>
            <a:r>
              <a:rPr lang="en-GB" sz="1200" dirty="0" smtClean="0"/>
              <a:t> processes; h) </a:t>
            </a:r>
            <a:r>
              <a:rPr lang="en-GB" sz="1200" dirty="0" err="1" smtClean="0"/>
              <a:t>drumlinised</a:t>
            </a:r>
            <a:r>
              <a:rPr lang="en-GB" sz="1200" dirty="0" smtClean="0"/>
              <a:t> surface of upper till sheet; </a:t>
            </a:r>
            <a:r>
              <a:rPr lang="en-GB" sz="1200" dirty="0" err="1" smtClean="0"/>
              <a:t>i</a:t>
            </a:r>
            <a:r>
              <a:rPr lang="en-GB" sz="1200" dirty="0" smtClean="0"/>
              <a:t>) inter-drumlin depressions filled with post-glacial solifluction debris and peat.</a:t>
            </a:r>
            <a:endParaRPr lang="en-GB" sz="1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439185" y="2528408"/>
            <a:ext cx="8086725" cy="3987793"/>
          </a:xfrm>
          <a:prstGeom prst="rect">
            <a:avLst/>
          </a:prstGeom>
          <a:noFill/>
        </p:spPr>
      </p:pic>
      <p:sp>
        <p:nvSpPr>
          <p:cNvPr id="3" name="Rectangle 2"/>
          <p:cNvSpPr/>
          <p:nvPr/>
        </p:nvSpPr>
        <p:spPr>
          <a:xfrm>
            <a:off x="1808921" y="1148474"/>
            <a:ext cx="4572000" cy="461665"/>
          </a:xfrm>
          <a:prstGeom prst="rect">
            <a:avLst/>
          </a:prstGeom>
        </p:spPr>
        <p:txBody>
          <a:bodyPr>
            <a:spAutoFit/>
          </a:bodyPr>
          <a:lstStyle/>
          <a:p>
            <a:r>
              <a:rPr lang="en-GB" sz="1200" dirty="0" smtClean="0"/>
              <a:t>Figure 3.19 from Derbyshire et al (1979). Schematic diagram showing the various glacial sediment systems</a:t>
            </a:r>
            <a:endParaRPr lang="en-GB" sz="1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971475" y="628751"/>
            <a:ext cx="4097631" cy="5378824"/>
          </a:xfrm>
          <a:prstGeom prst="rect">
            <a:avLst/>
          </a:prstGeom>
          <a:noFill/>
          <a:ln>
            <a:noFill/>
          </a:ln>
        </p:spPr>
      </p:pic>
      <p:sp>
        <p:nvSpPr>
          <p:cNvPr id="14339" name="Rectangle 3"/>
          <p:cNvSpPr>
            <a:spLocks noChangeArrowheads="1"/>
          </p:cNvSpPr>
          <p:nvPr/>
        </p:nvSpPr>
        <p:spPr bwMode="auto">
          <a:xfrm>
            <a:off x="5264728" y="1237673"/>
            <a:ext cx="3631622"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sz="1200" b="1" i="0" u="none" strike="noStrike" cap="none" normalizeH="0" baseline="0" dirty="0" smtClean="0">
                <a:ln>
                  <a:noFill/>
                </a:ln>
                <a:effectLst/>
                <a:latin typeface="Times New Roman" pitchFamily="18" charset="0"/>
                <a:ea typeface="Calibri" pitchFamily="34" charset="0"/>
                <a:cs typeface="Times New Roman" pitchFamily="18" charset="0"/>
              </a:rPr>
              <a:t>Figure 3.2.</a:t>
            </a: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 From </a:t>
            </a:r>
            <a:r>
              <a:rPr kumimoji="0" lang="en-GB" sz="1200" b="0" i="0" u="none" strike="noStrike" cap="none" normalizeH="0" baseline="0" dirty="0" err="1" smtClean="0">
                <a:ln>
                  <a:noFill/>
                </a:ln>
                <a:effectLst/>
                <a:latin typeface="Times New Roman" pitchFamily="18" charset="0"/>
                <a:ea typeface="Calibri" pitchFamily="34" charset="0"/>
                <a:cs typeface="Times New Roman" pitchFamily="18" charset="0"/>
              </a:rPr>
              <a:t>Sugden</a:t>
            </a: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 and John (1976). Various types of glacier showing distribution of snow input, ice outputs and ice flow characteristics:</a:t>
            </a:r>
            <a:endParaRPr kumimoji="0" lang="en-GB" sz="12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Ice sheet</a:t>
            </a:r>
            <a:endParaRPr kumimoji="0" lang="en-GB" sz="12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Ice shelf</a:t>
            </a:r>
            <a:endParaRPr kumimoji="0" lang="en-GB" sz="12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Valley glacier</a:t>
            </a:r>
            <a:endParaRPr kumimoji="0" lang="en-GB" sz="1200" b="0" i="0" u="none" strike="noStrike" cap="none" normalizeH="0" baseline="0" dirty="0" smtClean="0">
              <a:ln>
                <a:noFill/>
              </a:ln>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GB" sz="1200" b="0" i="0" u="none" strike="noStrike" cap="none" normalizeH="0" baseline="0" dirty="0" smtClean="0">
                <a:ln>
                  <a:noFill/>
                </a:ln>
                <a:effectLst/>
                <a:latin typeface="Times New Roman" pitchFamily="18" charset="0"/>
                <a:ea typeface="Calibri" pitchFamily="34" charset="0"/>
                <a:cs typeface="Times New Roman" pitchFamily="18" charset="0"/>
              </a:rPr>
              <a:t>Equilibrium line is the point where accumulation equals ablation</a:t>
            </a:r>
            <a:endParaRPr kumimoji="0" lang="en-GB" sz="1200" b="0" i="0" u="none" strike="noStrike" cap="none" normalizeH="0" baseline="0" dirty="0" smtClean="0">
              <a:ln>
                <a:noFill/>
              </a:ln>
              <a:effectLst/>
              <a:latin typeface="Arial" pitchFamily="34" charset="0"/>
              <a:cs typeface="Arial"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1griffiths\Documents\MyData\RESEARCH\Working Party - Glacial\Chapter 3 figures\Geomorphology in Environmental Management\Page 212 Boulton Paul 1976 Till formation.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25854" y="744583"/>
            <a:ext cx="8692291" cy="5368834"/>
          </a:xfrm>
          <a:prstGeom prst="rect">
            <a:avLst/>
          </a:prstGeom>
          <a:noFill/>
          <a:ln>
            <a:noFill/>
          </a:ln>
        </p:spPr>
      </p:pic>
      <p:sp>
        <p:nvSpPr>
          <p:cNvPr id="3" name="Rectangle 2"/>
          <p:cNvSpPr/>
          <p:nvPr/>
        </p:nvSpPr>
        <p:spPr>
          <a:xfrm>
            <a:off x="1023730" y="6211669"/>
            <a:ext cx="7096540" cy="461665"/>
          </a:xfrm>
          <a:prstGeom prst="rect">
            <a:avLst/>
          </a:prstGeom>
        </p:spPr>
        <p:txBody>
          <a:bodyPr wrap="square">
            <a:spAutoFit/>
          </a:bodyPr>
          <a:lstStyle/>
          <a:p>
            <a:r>
              <a:rPr lang="en-GB" sz="1200" dirty="0" smtClean="0"/>
              <a:t>Figure 3.20 from </a:t>
            </a:r>
            <a:r>
              <a:rPr lang="en-GB" sz="1200" dirty="0" err="1" smtClean="0"/>
              <a:t>Boulton</a:t>
            </a:r>
            <a:r>
              <a:rPr lang="en-GB" sz="1200" dirty="0" smtClean="0"/>
              <a:t> &amp; Paul (1976). Relationship between processes of till formation, soil properties and related geotechnical parameters</a:t>
            </a:r>
            <a:endParaRPr lang="en-GB" sz="12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1305433" y="800100"/>
            <a:ext cx="6533134" cy="5257800"/>
          </a:xfrm>
          <a:prstGeom prst="rect">
            <a:avLst/>
          </a:prstGeom>
          <a:noFill/>
          <a:ln>
            <a:noFill/>
          </a:ln>
        </p:spPr>
      </p:pic>
      <p:sp>
        <p:nvSpPr>
          <p:cNvPr id="3" name="Rectangle 2"/>
          <p:cNvSpPr/>
          <p:nvPr/>
        </p:nvSpPr>
        <p:spPr>
          <a:xfrm>
            <a:off x="218661" y="6218727"/>
            <a:ext cx="8567530" cy="461665"/>
          </a:xfrm>
          <a:prstGeom prst="rect">
            <a:avLst/>
          </a:prstGeom>
        </p:spPr>
        <p:txBody>
          <a:bodyPr wrap="square">
            <a:spAutoFit/>
          </a:bodyPr>
          <a:lstStyle/>
          <a:p>
            <a:r>
              <a:rPr lang="en-GB" sz="1200" dirty="0" smtClean="0"/>
              <a:t>Figure 3.21 From </a:t>
            </a:r>
            <a:r>
              <a:rPr lang="en-GB" sz="1200" dirty="0" err="1" smtClean="0"/>
              <a:t>Karte</a:t>
            </a:r>
            <a:r>
              <a:rPr lang="en-GB" sz="1200" dirty="0" smtClean="0"/>
              <a:t> (1979). Characteristic landforms of the periglacial morphogenetic zone shown along two axes representing polar to warmer climates and maritime to continental environments</a:t>
            </a:r>
            <a:endParaRPr lang="en-GB"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874059" y="655544"/>
            <a:ext cx="7395882" cy="5546912"/>
          </a:xfrm>
          <a:prstGeom prst="rect">
            <a:avLst/>
          </a:prstGeom>
          <a:noFill/>
          <a:ln>
            <a:noFill/>
          </a:ln>
        </p:spPr>
      </p:pic>
      <p:sp>
        <p:nvSpPr>
          <p:cNvPr id="3" name="Rectangle 2"/>
          <p:cNvSpPr/>
          <p:nvPr/>
        </p:nvSpPr>
        <p:spPr>
          <a:xfrm>
            <a:off x="228600" y="6167087"/>
            <a:ext cx="8567530" cy="276999"/>
          </a:xfrm>
          <a:prstGeom prst="rect">
            <a:avLst/>
          </a:prstGeom>
        </p:spPr>
        <p:txBody>
          <a:bodyPr wrap="square">
            <a:spAutoFit/>
          </a:bodyPr>
          <a:lstStyle/>
          <a:p>
            <a:r>
              <a:rPr lang="en-GB" sz="1200" dirty="0" smtClean="0"/>
              <a:t>Figure 3.22 from </a:t>
            </a:r>
            <a:r>
              <a:rPr lang="en-GB" sz="1200" dirty="0" err="1" smtClean="0"/>
              <a:t>Fookes</a:t>
            </a:r>
            <a:r>
              <a:rPr lang="en-GB" sz="1200" dirty="0" smtClean="0"/>
              <a:t> et al (2007) Schematic model of a periglacial landscape</a:t>
            </a:r>
            <a:endParaRPr lang="en-GB" sz="12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1184031" y="1015114"/>
            <a:ext cx="6775938" cy="4827772"/>
          </a:xfrm>
          <a:prstGeom prst="rect">
            <a:avLst/>
          </a:prstGeom>
        </p:spPr>
      </p:pic>
      <p:sp>
        <p:nvSpPr>
          <p:cNvPr id="3" name="Rectangle 2"/>
          <p:cNvSpPr/>
          <p:nvPr/>
        </p:nvSpPr>
        <p:spPr>
          <a:xfrm>
            <a:off x="228600" y="5959013"/>
            <a:ext cx="8637104" cy="276999"/>
          </a:xfrm>
          <a:prstGeom prst="rect">
            <a:avLst/>
          </a:prstGeom>
        </p:spPr>
        <p:txBody>
          <a:bodyPr wrap="square">
            <a:spAutoFit/>
          </a:bodyPr>
          <a:lstStyle/>
          <a:p>
            <a:r>
              <a:rPr lang="en-GB" sz="1200" dirty="0" smtClean="0"/>
              <a:t>Figure 3.23 Late </a:t>
            </a:r>
            <a:r>
              <a:rPr lang="en-GB" sz="1200" dirty="0" err="1" smtClean="0"/>
              <a:t>Devensian</a:t>
            </a:r>
            <a:r>
              <a:rPr lang="en-GB" sz="1200" dirty="0" smtClean="0"/>
              <a:t> permafrost landforms on British Mountains (after </a:t>
            </a:r>
            <a:r>
              <a:rPr lang="en-GB" sz="1200" dirty="0" err="1" smtClean="0"/>
              <a:t>Ballantyne</a:t>
            </a:r>
            <a:r>
              <a:rPr lang="en-GB" sz="1200" dirty="0" smtClean="0"/>
              <a:t> &amp; Harris, 1994)</a:t>
            </a:r>
            <a:endParaRPr lang="en-GB" sz="12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1griffiths\Documents\MyData\RESEARCH\Working Party - Glacial\Chapter 3 figures\Paraglacial landforms Ballantyne 2002.pn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550894" y="736048"/>
            <a:ext cx="6042212" cy="5385903"/>
          </a:xfrm>
          <a:prstGeom prst="rect">
            <a:avLst/>
          </a:prstGeom>
          <a:noFill/>
          <a:ln>
            <a:noFill/>
          </a:ln>
        </p:spPr>
      </p:pic>
      <p:sp>
        <p:nvSpPr>
          <p:cNvPr id="3" name="Rectangle 2"/>
          <p:cNvSpPr/>
          <p:nvPr/>
        </p:nvSpPr>
        <p:spPr>
          <a:xfrm>
            <a:off x="496957" y="6296944"/>
            <a:ext cx="8647043" cy="276999"/>
          </a:xfrm>
          <a:prstGeom prst="rect">
            <a:avLst/>
          </a:prstGeom>
        </p:spPr>
        <p:txBody>
          <a:bodyPr wrap="square">
            <a:spAutoFit/>
          </a:bodyPr>
          <a:lstStyle/>
          <a:p>
            <a:r>
              <a:rPr lang="en-GB" sz="1200" dirty="0" smtClean="0"/>
              <a:t>Figure 3.24 from </a:t>
            </a:r>
            <a:r>
              <a:rPr lang="en-GB" sz="1200" dirty="0" err="1" smtClean="0"/>
              <a:t>Ballantyne</a:t>
            </a:r>
            <a:r>
              <a:rPr lang="en-GB" sz="1200" dirty="0" smtClean="0"/>
              <a:t> 2002.  Schematic representation of </a:t>
            </a:r>
            <a:r>
              <a:rPr lang="en-GB" sz="1200" dirty="0" err="1" smtClean="0"/>
              <a:t>paraglacial</a:t>
            </a:r>
            <a:r>
              <a:rPr lang="en-GB" sz="1200" dirty="0" smtClean="0"/>
              <a:t> features and processes </a:t>
            </a:r>
            <a:endParaRPr lang="en-GB" sz="12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434108" y="1811199"/>
            <a:ext cx="8550866" cy="3533775"/>
          </a:xfrm>
          <a:prstGeom prst="rect">
            <a:avLst/>
          </a:prstGeom>
          <a:noFill/>
          <a:ln>
            <a:noFill/>
          </a:ln>
        </p:spPr>
      </p:pic>
      <p:sp>
        <p:nvSpPr>
          <p:cNvPr id="3" name="Rectangle 2"/>
          <p:cNvSpPr/>
          <p:nvPr/>
        </p:nvSpPr>
        <p:spPr>
          <a:xfrm>
            <a:off x="238538" y="5829805"/>
            <a:ext cx="8607287" cy="276999"/>
          </a:xfrm>
          <a:prstGeom prst="rect">
            <a:avLst/>
          </a:prstGeom>
        </p:spPr>
        <p:txBody>
          <a:bodyPr wrap="square">
            <a:spAutoFit/>
          </a:bodyPr>
          <a:lstStyle/>
          <a:p>
            <a:r>
              <a:rPr lang="en-GB" sz="1200" dirty="0" smtClean="0"/>
              <a:t>Figure 3.25 Typical field relations of important periglacial features and deposits (after </a:t>
            </a:r>
            <a:r>
              <a:rPr lang="en-GB" sz="1200" dirty="0" err="1" smtClean="0"/>
              <a:t>Higginbottom</a:t>
            </a:r>
            <a:r>
              <a:rPr lang="en-GB" sz="1200" dirty="0" smtClean="0"/>
              <a:t> &amp; </a:t>
            </a:r>
            <a:r>
              <a:rPr lang="en-GB" sz="1200" dirty="0" err="1" smtClean="0"/>
              <a:t>Fookes</a:t>
            </a:r>
            <a:r>
              <a:rPr lang="en-GB" sz="1200" dirty="0" smtClean="0"/>
              <a:t>, 1971)</a:t>
            </a:r>
            <a:endParaRPr lang="en-GB" sz="12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1griffiths\Documents\MyData\RESEARCH\Working Party - Glacial\Chapter 3 figures\deglaciation 3.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103753" y="409180"/>
            <a:ext cx="6916615" cy="4687920"/>
          </a:xfrm>
          <a:prstGeom prst="rect">
            <a:avLst/>
          </a:prstGeom>
          <a:noFill/>
          <a:ln>
            <a:noFill/>
          </a:ln>
        </p:spPr>
      </p:pic>
      <p:sp>
        <p:nvSpPr>
          <p:cNvPr id="3" name="Rectangle 2"/>
          <p:cNvSpPr/>
          <p:nvPr/>
        </p:nvSpPr>
        <p:spPr>
          <a:xfrm>
            <a:off x="1252330" y="5809927"/>
            <a:ext cx="6778487" cy="276999"/>
          </a:xfrm>
          <a:prstGeom prst="rect">
            <a:avLst/>
          </a:prstGeom>
        </p:spPr>
        <p:txBody>
          <a:bodyPr wrap="square">
            <a:spAutoFit/>
          </a:bodyPr>
          <a:lstStyle/>
          <a:p>
            <a:r>
              <a:rPr lang="en-GB" sz="1200" dirty="0" smtClean="0"/>
              <a:t>Figure 3.26 Relict periglacial landscape in the British Mountains (from </a:t>
            </a:r>
            <a:r>
              <a:rPr lang="en-GB" sz="1200" dirty="0" err="1" smtClean="0"/>
              <a:t>Ballantyne</a:t>
            </a:r>
            <a:r>
              <a:rPr lang="en-GB" sz="1200" dirty="0" smtClean="0"/>
              <a:t> &amp; Harris, 1994)</a:t>
            </a:r>
            <a:endParaRPr lang="en-GB" sz="12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1666875" y="875532"/>
            <a:ext cx="5810250" cy="5106935"/>
          </a:xfrm>
          <a:prstGeom prst="rect">
            <a:avLst/>
          </a:prstGeom>
        </p:spPr>
      </p:pic>
      <p:sp>
        <p:nvSpPr>
          <p:cNvPr id="3" name="Rectangle 2"/>
          <p:cNvSpPr/>
          <p:nvPr/>
        </p:nvSpPr>
        <p:spPr>
          <a:xfrm>
            <a:off x="914399" y="5959663"/>
            <a:ext cx="7235687" cy="461665"/>
          </a:xfrm>
          <a:prstGeom prst="rect">
            <a:avLst/>
          </a:prstGeom>
        </p:spPr>
        <p:txBody>
          <a:bodyPr wrap="square">
            <a:spAutoFit/>
          </a:bodyPr>
          <a:lstStyle/>
          <a:p>
            <a:r>
              <a:rPr lang="en-GB" sz="1200" dirty="0" smtClean="0"/>
              <a:t>Figure 3.27 from Thorp (1986). Idealised features used for identifying </a:t>
            </a:r>
            <a:r>
              <a:rPr lang="en-GB" sz="1200" dirty="0" err="1" smtClean="0"/>
              <a:t>trimlines</a:t>
            </a:r>
            <a:r>
              <a:rPr lang="en-GB" sz="1200" dirty="0" smtClean="0"/>
              <a:t> and other types of glacial limits in mountainous terrain</a:t>
            </a:r>
            <a:endParaRPr lang="en-GB" sz="12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499856" y="549461"/>
            <a:ext cx="8362950" cy="4387477"/>
          </a:xfrm>
          <a:prstGeom prst="rect">
            <a:avLst/>
          </a:prstGeom>
          <a:noFill/>
          <a:ln>
            <a:noFill/>
          </a:ln>
        </p:spPr>
      </p:pic>
      <p:sp>
        <p:nvSpPr>
          <p:cNvPr id="3" name="Rectangle 2"/>
          <p:cNvSpPr/>
          <p:nvPr/>
        </p:nvSpPr>
        <p:spPr>
          <a:xfrm>
            <a:off x="248479" y="5408906"/>
            <a:ext cx="8617226" cy="1015663"/>
          </a:xfrm>
          <a:prstGeom prst="rect">
            <a:avLst/>
          </a:prstGeom>
        </p:spPr>
        <p:txBody>
          <a:bodyPr wrap="square">
            <a:spAutoFit/>
          </a:bodyPr>
          <a:lstStyle/>
          <a:p>
            <a:r>
              <a:rPr lang="en-GB" sz="1200" dirty="0" smtClean="0"/>
              <a:t>Figure 3.28 Idealised zones of glacial landforms and sediments on the prairies of North Dakota (from Clayton and Moran, 1974) </a:t>
            </a:r>
          </a:p>
          <a:p>
            <a:r>
              <a:rPr lang="en-GB" sz="1200" dirty="0" smtClean="0"/>
              <a:t>A)	</a:t>
            </a:r>
            <a:r>
              <a:rPr lang="en-GB" sz="1200" dirty="0" err="1" smtClean="0"/>
              <a:t>proglacial</a:t>
            </a:r>
            <a:r>
              <a:rPr lang="en-GB" sz="1200" dirty="0" smtClean="0"/>
              <a:t> suite; B) </a:t>
            </a:r>
            <a:r>
              <a:rPr lang="en-GB" sz="1200" dirty="0" err="1" smtClean="0"/>
              <a:t>supraglacial</a:t>
            </a:r>
            <a:r>
              <a:rPr lang="en-GB" sz="1200" dirty="0" smtClean="0"/>
              <a:t> suite; C) transitional (</a:t>
            </a:r>
            <a:r>
              <a:rPr lang="en-GB" sz="1200" dirty="0" err="1" smtClean="0"/>
              <a:t>submarginal</a:t>
            </a:r>
            <a:r>
              <a:rPr lang="en-GB" sz="1200" dirty="0" smtClean="0"/>
              <a:t> suite); D) </a:t>
            </a:r>
            <a:r>
              <a:rPr lang="en-GB" sz="1200" dirty="0" err="1" smtClean="0"/>
              <a:t>subglacial</a:t>
            </a:r>
            <a:r>
              <a:rPr lang="en-GB" sz="1200" dirty="0" smtClean="0"/>
              <a:t> suite</a:t>
            </a:r>
          </a:p>
          <a:p>
            <a:r>
              <a:rPr lang="en-GB" sz="1200" dirty="0" smtClean="0"/>
              <a:t>a)	</a:t>
            </a:r>
            <a:r>
              <a:rPr lang="en-GB" sz="1200" dirty="0" err="1" smtClean="0"/>
              <a:t>proglacial</a:t>
            </a:r>
            <a:r>
              <a:rPr lang="en-GB" sz="1200" dirty="0" smtClean="0"/>
              <a:t> lake ; b) </a:t>
            </a:r>
            <a:r>
              <a:rPr lang="en-GB" sz="1200" dirty="0" err="1" smtClean="0"/>
              <a:t>proglacial</a:t>
            </a:r>
            <a:r>
              <a:rPr lang="en-GB" sz="1200" dirty="0" smtClean="0"/>
              <a:t> meltwater channel ; c) </a:t>
            </a:r>
            <a:r>
              <a:rPr lang="en-GB" sz="1200" dirty="0" err="1" smtClean="0"/>
              <a:t>subglacial</a:t>
            </a:r>
            <a:r>
              <a:rPr lang="en-GB" sz="1200" dirty="0" smtClean="0"/>
              <a:t> meltwater channel or tunnel valley ; d) ice-walled lake plain ; e) esker ; f) transverse thrust moraines cupola hills ; g) prairie mound ; h) flutings ; </a:t>
            </a:r>
            <a:r>
              <a:rPr lang="en-GB" sz="1200" dirty="0" err="1" smtClean="0"/>
              <a:t>i</a:t>
            </a:r>
            <a:r>
              <a:rPr lang="en-GB" sz="1200" dirty="0" smtClean="0"/>
              <a:t>) transverse recessional moraines ; j) hummocky moraine ; k) isolated kames ;</a:t>
            </a:r>
            <a:endParaRPr lang="en-GB" sz="12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761864" y="720099"/>
            <a:ext cx="3962672" cy="5477435"/>
          </a:xfrm>
          <a:prstGeom prst="rect">
            <a:avLst/>
          </a:prstGeom>
          <a:noFill/>
          <a:ln>
            <a:noFill/>
          </a:ln>
        </p:spPr>
      </p:pic>
      <p:sp>
        <p:nvSpPr>
          <p:cNvPr id="3" name="Rectangle 2"/>
          <p:cNvSpPr/>
          <p:nvPr/>
        </p:nvSpPr>
        <p:spPr>
          <a:xfrm>
            <a:off x="5237921" y="2828836"/>
            <a:ext cx="3637721" cy="646331"/>
          </a:xfrm>
          <a:prstGeom prst="rect">
            <a:avLst/>
          </a:prstGeom>
        </p:spPr>
        <p:txBody>
          <a:bodyPr wrap="square">
            <a:spAutoFit/>
          </a:bodyPr>
          <a:lstStyle/>
          <a:p>
            <a:r>
              <a:rPr lang="en-GB" sz="1200" dirty="0" smtClean="0"/>
              <a:t>Figure 3.29 Development of the contemporary landscape in the Taff Valley as a result of glaciation and post-glacial processes (</a:t>
            </a:r>
            <a:r>
              <a:rPr lang="en-GB" sz="1200" dirty="0" err="1" smtClean="0"/>
              <a:t>Fookes</a:t>
            </a:r>
            <a:r>
              <a:rPr lang="en-GB" sz="1200" dirty="0" smtClean="0"/>
              <a:t> et al, 1976)</a:t>
            </a:r>
            <a:endParaRPr lang="en-GB"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5361" name="Object 1"/>
          <p:cNvGraphicFramePr>
            <a:graphicFrameLocks noChangeAspect="1"/>
          </p:cNvGraphicFramePr>
          <p:nvPr/>
        </p:nvGraphicFramePr>
        <p:xfrm>
          <a:off x="1104851" y="0"/>
          <a:ext cx="7153275" cy="4667250"/>
        </p:xfrm>
        <a:graphic>
          <a:graphicData uri="http://schemas.openxmlformats.org/presentationml/2006/ole">
            <p:oleObj spid="_x0000_s15361" r:id="rId3" imgW="6115565" imgH="3988147" progId="">
              <p:embed/>
            </p:oleObj>
          </a:graphicData>
        </a:graphic>
      </p:graphicFrame>
      <p:sp>
        <p:nvSpPr>
          <p:cNvPr id="5" name="Rectangle 4"/>
          <p:cNvSpPr/>
          <p:nvPr/>
        </p:nvSpPr>
        <p:spPr>
          <a:xfrm>
            <a:off x="208722" y="4756813"/>
            <a:ext cx="8617226" cy="1938992"/>
          </a:xfrm>
          <a:prstGeom prst="rect">
            <a:avLst/>
          </a:prstGeom>
        </p:spPr>
        <p:txBody>
          <a:bodyPr wrap="square">
            <a:spAutoFit/>
          </a:bodyPr>
          <a:lstStyle/>
          <a:p>
            <a:r>
              <a:rPr lang="en-GB" sz="1200" dirty="0" smtClean="0"/>
              <a:t>Figure 3.3 From </a:t>
            </a:r>
            <a:r>
              <a:rPr lang="en-GB" sz="1200" dirty="0" err="1" smtClean="0"/>
              <a:t>Addision</a:t>
            </a:r>
            <a:r>
              <a:rPr lang="en-GB" sz="1200" dirty="0" smtClean="0"/>
              <a:t> (1983). Glacial process-response systems: a) erosive processes and glacial types; b) erosional landforms; c) stratigraphy; d) sedimentary landforms.</a:t>
            </a:r>
          </a:p>
          <a:p>
            <a:r>
              <a:rPr lang="en-GB" sz="1200" dirty="0" smtClean="0"/>
              <a:t> </a:t>
            </a:r>
          </a:p>
          <a:p>
            <a:r>
              <a:rPr lang="en-GB" sz="1200" dirty="0" smtClean="0"/>
              <a:t>Z1 – zero or low basal velocities and little meltwater. This is the ice-shed zone of cold based ice sheets which severely hampers erosion processes. </a:t>
            </a:r>
          </a:p>
          <a:p>
            <a:r>
              <a:rPr lang="en-GB" sz="1200" dirty="0" smtClean="0"/>
              <a:t>Z2 – away form the ice dispersal zone abrasive scour is more common and evidence of basal ice ‘streaming’ at depth quarrying bedrock channels. This is the selective erosion zone.</a:t>
            </a:r>
          </a:p>
          <a:p>
            <a:r>
              <a:rPr lang="en-GB" sz="1200" dirty="0" smtClean="0"/>
              <a:t>Z3 – local ice thickening increases basal shear stress and pressure melting leading to extensive quarrying and abrasion. This is the outlet glacier zone</a:t>
            </a:r>
          </a:p>
          <a:p>
            <a:r>
              <a:rPr lang="en-GB" sz="1200" dirty="0" smtClean="0"/>
              <a:t>Z4 - beyond the constriction of glacial troughs the ice fans out in the piedmont zone</a:t>
            </a:r>
            <a:endParaRPr lang="en-GB" sz="12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a:xfrm>
            <a:off x="741086" y="914005"/>
            <a:ext cx="7800975" cy="4453520"/>
          </a:xfrm>
          <a:prstGeom prst="rect">
            <a:avLst/>
          </a:prstGeom>
        </p:spPr>
      </p:pic>
      <p:sp>
        <p:nvSpPr>
          <p:cNvPr id="3" name="Rectangle 2"/>
          <p:cNvSpPr/>
          <p:nvPr/>
        </p:nvSpPr>
        <p:spPr>
          <a:xfrm>
            <a:off x="1520687" y="5759583"/>
            <a:ext cx="6311348" cy="276999"/>
          </a:xfrm>
          <a:prstGeom prst="rect">
            <a:avLst/>
          </a:prstGeom>
        </p:spPr>
        <p:txBody>
          <a:bodyPr wrap="square">
            <a:spAutoFit/>
          </a:bodyPr>
          <a:lstStyle/>
          <a:p>
            <a:r>
              <a:rPr lang="en-GB" sz="1200" dirty="0" smtClean="0"/>
              <a:t>Figure 3.30 from </a:t>
            </a:r>
            <a:r>
              <a:rPr lang="en-GB" sz="1200" dirty="0" err="1" smtClean="0"/>
              <a:t>Fookes</a:t>
            </a:r>
            <a:r>
              <a:rPr lang="en-GB" sz="1200" dirty="0" smtClean="0"/>
              <a:t> et al (1976). Idealised relict features of a valley glaciation</a:t>
            </a:r>
            <a:endParaRPr lang="en-GB" sz="12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487520" y="264386"/>
            <a:ext cx="5791200" cy="5323270"/>
          </a:xfrm>
          <a:prstGeom prst="rect">
            <a:avLst/>
          </a:prstGeom>
          <a:noFill/>
          <a:ln>
            <a:noFill/>
          </a:ln>
        </p:spPr>
      </p:pic>
      <p:sp>
        <p:nvSpPr>
          <p:cNvPr id="5" name="Rectangle 4"/>
          <p:cNvSpPr/>
          <p:nvPr/>
        </p:nvSpPr>
        <p:spPr>
          <a:xfrm>
            <a:off x="6301408" y="1009761"/>
            <a:ext cx="2703444" cy="4154984"/>
          </a:xfrm>
          <a:prstGeom prst="rect">
            <a:avLst/>
          </a:prstGeom>
        </p:spPr>
        <p:txBody>
          <a:bodyPr wrap="square">
            <a:spAutoFit/>
          </a:bodyPr>
          <a:lstStyle/>
          <a:p>
            <a:r>
              <a:rPr lang="en-GB" sz="1200" dirty="0" smtClean="0"/>
              <a:t>Figure 3.4. From Chorley et al (1984). Model of erosion by ice sheets. Left side of figure are high latitude and continental conditions; right side of figure represents maritime or mid-latitude conditions.</a:t>
            </a:r>
          </a:p>
          <a:p>
            <a:r>
              <a:rPr lang="en-GB" sz="1200" dirty="0" smtClean="0"/>
              <a:t> </a:t>
            </a:r>
          </a:p>
          <a:p>
            <a:pPr marL="228600" indent="-228600">
              <a:buAutoNum type="alphaUcParenR"/>
            </a:pPr>
            <a:r>
              <a:rPr lang="en-GB" sz="1200" dirty="0" smtClean="0"/>
              <a:t>Main </a:t>
            </a:r>
            <a:r>
              <a:rPr lang="en-GB" sz="1200" dirty="0" smtClean="0"/>
              <a:t>basal regimes and idealised erosional </a:t>
            </a:r>
            <a:r>
              <a:rPr lang="en-GB" sz="1200" dirty="0" smtClean="0"/>
              <a:t>effects</a:t>
            </a:r>
          </a:p>
          <a:p>
            <a:pPr marL="228600" indent="-228600">
              <a:buAutoNum type="alphaUcParenR"/>
            </a:pPr>
            <a:endParaRPr lang="en-GB" sz="1200" dirty="0" smtClean="0"/>
          </a:p>
          <a:p>
            <a:r>
              <a:rPr lang="en-GB" sz="1200" dirty="0" smtClean="0"/>
              <a:t>B) Effect </a:t>
            </a:r>
            <a:r>
              <a:rPr lang="en-GB" sz="1200" dirty="0" smtClean="0"/>
              <a:t>of topography showing how highlands experience mineral erosion of selective linear erosion, lower uplands in maritime areas, however, may be scoured. High ground massifs  above the ice sheet are shaped by alpine valley glaciers</a:t>
            </a:r>
          </a:p>
          <a:p>
            <a:endParaRPr lang="en-GB" sz="1200" dirty="0" smtClean="0"/>
          </a:p>
          <a:p>
            <a:r>
              <a:rPr lang="en-GB" sz="1200" dirty="0" smtClean="0"/>
              <a:t>Effects of bedrock permeability which can modify erosion and deposition patterns notably at the boundary between basal thermal zones</a:t>
            </a:r>
            <a:endParaRPr lang="en-GB" sz="1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589690" y="677029"/>
            <a:ext cx="3273351" cy="5325035"/>
          </a:xfrm>
          <a:prstGeom prst="rect">
            <a:avLst/>
          </a:prstGeom>
          <a:noFill/>
          <a:ln>
            <a:noFill/>
          </a:ln>
        </p:spPr>
      </p:pic>
      <p:sp>
        <p:nvSpPr>
          <p:cNvPr id="3" name="Rectangle 2"/>
          <p:cNvSpPr/>
          <p:nvPr/>
        </p:nvSpPr>
        <p:spPr>
          <a:xfrm>
            <a:off x="4094922" y="2168749"/>
            <a:ext cx="4572000" cy="1754326"/>
          </a:xfrm>
          <a:prstGeom prst="rect">
            <a:avLst/>
          </a:prstGeom>
        </p:spPr>
        <p:txBody>
          <a:bodyPr>
            <a:spAutoFit/>
          </a:bodyPr>
          <a:lstStyle/>
          <a:p>
            <a:r>
              <a:rPr lang="en-GB" sz="1200" dirty="0" smtClean="0"/>
              <a:t>Figure 3.5. From  </a:t>
            </a:r>
            <a:r>
              <a:rPr lang="en-GB" sz="1200" dirty="0" err="1" smtClean="0"/>
              <a:t>Ingólfsson</a:t>
            </a:r>
            <a:r>
              <a:rPr lang="en-GB" sz="1200" dirty="0" smtClean="0"/>
              <a:t> (2011) based on </a:t>
            </a:r>
            <a:r>
              <a:rPr lang="en-GB" sz="1200" dirty="0" err="1" smtClean="0"/>
              <a:t>Ottesen</a:t>
            </a:r>
            <a:r>
              <a:rPr lang="en-GB" sz="1200" dirty="0" smtClean="0"/>
              <a:t> &amp; </a:t>
            </a:r>
            <a:r>
              <a:rPr lang="en-GB" sz="1200" dirty="0" err="1" smtClean="0"/>
              <a:t>Dowdeswell</a:t>
            </a:r>
            <a:r>
              <a:rPr lang="en-GB" sz="1200" dirty="0" smtClean="0"/>
              <a:t> (2009).  Models of the submarine glacial landforms on the </a:t>
            </a:r>
            <a:r>
              <a:rPr lang="en-GB" sz="1200" dirty="0" err="1" smtClean="0"/>
              <a:t>Svalbard</a:t>
            </a:r>
            <a:r>
              <a:rPr lang="en-GB" sz="1200" dirty="0" smtClean="0"/>
              <a:t> continental margins, The landforms are labelled by their relative age of deposition, where 1 denotes the oldest:</a:t>
            </a:r>
          </a:p>
          <a:p>
            <a:endParaRPr lang="en-GB" sz="1200" dirty="0" smtClean="0"/>
          </a:p>
          <a:p>
            <a:r>
              <a:rPr lang="en-GB" sz="1200" dirty="0" smtClean="0"/>
              <a:t>A)	Inter ice-stream glacial landform assemblage located between fast flowing ice streams</a:t>
            </a:r>
          </a:p>
          <a:p>
            <a:r>
              <a:rPr lang="en-GB" sz="1200" dirty="0" smtClean="0"/>
              <a:t>B)	An ice-stream glacial landform assemblage where fast flowing ice was from large interior drainage basins.</a:t>
            </a:r>
            <a:endParaRPr lang="en-GB"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yData\RESEARCH\Working Party - Glacial\Chapter 3 figures\Valley glacier Fookes et al 2007.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1249583" y="837636"/>
            <a:ext cx="6704469" cy="5182727"/>
          </a:xfrm>
          <a:prstGeom prst="rect">
            <a:avLst/>
          </a:prstGeom>
          <a:noFill/>
          <a:ln>
            <a:noFill/>
          </a:ln>
        </p:spPr>
      </p:pic>
      <p:sp>
        <p:nvSpPr>
          <p:cNvPr id="3" name="Rectangle 2"/>
          <p:cNvSpPr/>
          <p:nvPr/>
        </p:nvSpPr>
        <p:spPr>
          <a:xfrm>
            <a:off x="4393095" y="234723"/>
            <a:ext cx="4572000" cy="461665"/>
          </a:xfrm>
          <a:prstGeom prst="rect">
            <a:avLst/>
          </a:prstGeom>
        </p:spPr>
        <p:txBody>
          <a:bodyPr>
            <a:spAutoFit/>
          </a:bodyPr>
          <a:lstStyle/>
          <a:p>
            <a:r>
              <a:rPr lang="en-GB" sz="1200" dirty="0" smtClean="0"/>
              <a:t>Figure 3.6. From </a:t>
            </a:r>
            <a:r>
              <a:rPr lang="en-GB" sz="1200" dirty="0" err="1" smtClean="0"/>
              <a:t>Fookes</a:t>
            </a:r>
            <a:r>
              <a:rPr lang="en-GB" sz="1200" dirty="0" smtClean="0"/>
              <a:t> et al (2007). Conceptual model of a retreating valley glacier showing a range of erosional and depositional landforms</a:t>
            </a:r>
            <a:endParaRPr lang="en-GB"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Users\j1griffiths\Documents\MyData\RESEARCH\Working Party - Glacial\Chapter 3 figures\Alpine Glaciation 2 Chorley Schumm Sugden.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257346" y="630258"/>
            <a:ext cx="3619986" cy="5378824"/>
          </a:xfrm>
          <a:prstGeom prst="rect">
            <a:avLst/>
          </a:prstGeom>
          <a:noFill/>
          <a:ln>
            <a:noFill/>
          </a:ln>
        </p:spPr>
      </p:pic>
      <p:sp>
        <p:nvSpPr>
          <p:cNvPr id="3" name="Rectangle 2"/>
          <p:cNvSpPr/>
          <p:nvPr/>
        </p:nvSpPr>
        <p:spPr>
          <a:xfrm>
            <a:off x="4204251" y="1997839"/>
            <a:ext cx="4084983" cy="1569660"/>
          </a:xfrm>
          <a:prstGeom prst="rect">
            <a:avLst/>
          </a:prstGeom>
        </p:spPr>
        <p:txBody>
          <a:bodyPr wrap="square">
            <a:spAutoFit/>
          </a:bodyPr>
          <a:lstStyle/>
          <a:p>
            <a:r>
              <a:rPr lang="en-GB" sz="1200" dirty="0" smtClean="0"/>
              <a:t>Figure 3.7. From Flint (1971) adapted by Chorley et at (1984). The effects of alpine glaciation:</a:t>
            </a:r>
          </a:p>
          <a:p>
            <a:endParaRPr lang="en-GB" sz="1200" dirty="0" smtClean="0"/>
          </a:p>
          <a:p>
            <a:r>
              <a:rPr lang="en-GB" sz="1200" dirty="0" smtClean="0"/>
              <a:t>A)	Mountains before glaciation</a:t>
            </a:r>
          </a:p>
          <a:p>
            <a:r>
              <a:rPr lang="en-GB" sz="1200" dirty="0" smtClean="0"/>
              <a:t>B)	The growth of glaciers in topographic hollows</a:t>
            </a:r>
          </a:p>
          <a:p>
            <a:r>
              <a:rPr lang="en-GB" sz="1200" dirty="0" smtClean="0"/>
              <a:t>C)	Network of valley glaciers</a:t>
            </a:r>
          </a:p>
          <a:p>
            <a:r>
              <a:rPr lang="en-GB" sz="1200" dirty="0" smtClean="0"/>
              <a:t>D)	Area after </a:t>
            </a:r>
            <a:r>
              <a:rPr lang="en-GB" sz="1200" dirty="0" err="1" smtClean="0"/>
              <a:t>deglaciation</a:t>
            </a:r>
            <a:r>
              <a:rPr lang="en-GB" sz="1200" dirty="0" smtClean="0"/>
              <a:t> showing range of erosional features</a:t>
            </a:r>
            <a:endParaRPr lang="en-GB"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tretch>
            <a:fillRect/>
          </a:stretch>
        </p:blipFill>
        <p:spPr bwMode="auto">
          <a:xfrm>
            <a:off x="635447" y="173850"/>
            <a:ext cx="7972495" cy="4323691"/>
          </a:xfrm>
          <a:prstGeom prst="rect">
            <a:avLst/>
          </a:prstGeom>
          <a:noFill/>
          <a:ln>
            <a:noFill/>
          </a:ln>
        </p:spPr>
      </p:pic>
      <p:sp>
        <p:nvSpPr>
          <p:cNvPr id="3" name="Rectangle 2"/>
          <p:cNvSpPr/>
          <p:nvPr/>
        </p:nvSpPr>
        <p:spPr>
          <a:xfrm>
            <a:off x="2276061" y="4888829"/>
            <a:ext cx="4572000" cy="1200329"/>
          </a:xfrm>
          <a:prstGeom prst="rect">
            <a:avLst/>
          </a:prstGeom>
        </p:spPr>
        <p:txBody>
          <a:bodyPr>
            <a:spAutoFit/>
          </a:bodyPr>
          <a:lstStyle/>
          <a:p>
            <a:r>
              <a:rPr lang="en-GB" sz="1200" dirty="0" smtClean="0"/>
              <a:t>Figure 3.8. From Smithson et al (2002). Ice sheet depositional landforms. Glaciofluvial and </a:t>
            </a:r>
            <a:r>
              <a:rPr lang="en-GB" sz="1200" dirty="0" err="1" smtClean="0"/>
              <a:t>morainic</a:t>
            </a:r>
            <a:r>
              <a:rPr lang="en-GB" sz="1200" dirty="0" smtClean="0"/>
              <a:t> landforms shown in relation to glacial retreat stages. Often the suite of landforms are superimposed and it can be difficult to differentiate between them.</a:t>
            </a:r>
          </a:p>
          <a:p>
            <a:endParaRPr lang="en-GB" sz="1200" dirty="0" smtClean="0"/>
          </a:p>
          <a:p>
            <a:r>
              <a:rPr lang="en-GB" sz="1200" dirty="0" smtClean="0"/>
              <a:t>ELA – equilibrium line altitude</a:t>
            </a:r>
            <a:endParaRPr lang="en-GB"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MyData\RESEARCH\Working Party - Glacial\Chapter 3 figures\Glacier transport pathways.jpg"/>
          <p:cNvPicPr/>
          <p:nvPr/>
        </p:nvPicPr>
        <p:blipFill>
          <a:blip r:embed="rId2" cstate="print">
            <a:extLst>
              <a:ext uri="{28A0092B-C50C-407E-A947-70E740481C1C}">
                <a14:useLocalDpi xmlns:lc="http://schemas.openxmlformats.org/drawingml/2006/lockedCanvas" xmlns:pic="http://schemas.openxmlformats.org/drawingml/2006/picture" xmlns:a14="http://schemas.microsoft.com/office/drawing/2010/main" xmlns:wps="http://schemas.microsoft.com/office/word/2010/wordprocessingShape" xmlns:wpi="http://schemas.microsoft.com/office/word/2010/wordprocessingInk" xmlns:wpg="http://schemas.microsoft.com/office/word/2010/wordprocessingGroup" xmlns:w14="http://schemas.microsoft.com/office/word/2010/wordml" xmlns:w="http://schemas.openxmlformats.org/wordprocessingml/2006/main" xmlns:w10="urn:schemas-microsoft-com:office:word" xmlns:wp14="http://schemas.microsoft.com/office/word/2010/wordprocessingDrawing" xmlns:v="urn:schemas-microsoft-com:vml" xmlns:o="urn:schemas-microsoft-com:office:office" xmlns:mc="http://schemas.openxmlformats.org/markup-compatibility/2006" xmlns:wpc="http://schemas.microsoft.com/office/word/2010/wordprocessingCanvas" xmlns="" xmlns:wne="http://schemas.microsoft.com/office/word/2006/wordml" xmlns:wp="http://schemas.openxmlformats.org/drawingml/2006/wordprocessingDrawing" xmlns:m="http://schemas.openxmlformats.org/officeDocument/2006/math" xmlns:ve="http://schemas.openxmlformats.org/markup-compatibility/2006" val="0"/>
              </a:ext>
            </a:extLst>
          </a:blip>
          <a:srcRect/>
          <a:stretch>
            <a:fillRect/>
          </a:stretch>
        </p:blipFill>
        <p:spPr bwMode="auto">
          <a:xfrm>
            <a:off x="730193" y="1327313"/>
            <a:ext cx="7524588" cy="5336433"/>
          </a:xfrm>
          <a:prstGeom prst="rect">
            <a:avLst/>
          </a:prstGeom>
          <a:noFill/>
          <a:ln>
            <a:noFill/>
          </a:ln>
        </p:spPr>
      </p:pic>
      <p:sp>
        <p:nvSpPr>
          <p:cNvPr id="3" name="Rectangle 2"/>
          <p:cNvSpPr/>
          <p:nvPr/>
        </p:nvSpPr>
        <p:spPr>
          <a:xfrm>
            <a:off x="3150703" y="526848"/>
            <a:ext cx="5705061" cy="1015663"/>
          </a:xfrm>
          <a:prstGeom prst="rect">
            <a:avLst/>
          </a:prstGeom>
        </p:spPr>
        <p:txBody>
          <a:bodyPr wrap="square">
            <a:spAutoFit/>
          </a:bodyPr>
          <a:lstStyle/>
          <a:p>
            <a:r>
              <a:rPr lang="en-GB" sz="1200" dirty="0" smtClean="0"/>
              <a:t>Figure 3.9. from Smithson et al (2002). Glacial transport pathways and their depositional environment; (a) and (b) show the numbered transport pathways in a valley glacier (a) and a calving sea ice glacier (b): 1) Subglacial; 2) </a:t>
            </a:r>
            <a:r>
              <a:rPr lang="en-GB" sz="1200" dirty="0" err="1" smtClean="0"/>
              <a:t>englacial</a:t>
            </a:r>
            <a:r>
              <a:rPr lang="en-GB" sz="1200" dirty="0" smtClean="0"/>
              <a:t>; 3) supraglacial; 4) glacier-marginal; 5) extra-glacial; 6) </a:t>
            </a:r>
            <a:r>
              <a:rPr lang="en-GB" sz="1200" dirty="0" err="1" smtClean="0"/>
              <a:t>glacio</a:t>
            </a:r>
            <a:r>
              <a:rPr lang="en-GB" sz="1200" dirty="0" smtClean="0"/>
              <a:t>-lacustrine/marine. c</a:t>
            </a:r>
            <a:r>
              <a:rPr lang="en-GB" sz="1200" dirty="0" smtClean="0"/>
              <a:t>) Shows the principal environments and processes associated with the numbered pathways</a:t>
            </a:r>
            <a:endParaRPr lang="en-GB" sz="1200" dirty="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80eedf8ca2b00f7ed96346f80cef12937ded4"/>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TotalTime>
  <Words>1065</Words>
  <Application>Microsoft Office PowerPoint</Application>
  <PresentationFormat>On-screen Show (4:3)</PresentationFormat>
  <Paragraphs>80</Paragraphs>
  <Slides>30</Slides>
  <Notes>0</Notes>
  <HiddenSlides>0</HiddenSlides>
  <MMClips>0</MMClips>
  <ScaleCrop>false</ScaleCrop>
  <HeadingPairs>
    <vt:vector size="6" baseType="variant">
      <vt:variant>
        <vt:lpstr>Theme</vt:lpstr>
      </vt:variant>
      <vt:variant>
        <vt:i4>1</vt:i4>
      </vt:variant>
      <vt:variant>
        <vt:lpstr>Embedded OLE Servers</vt:lpstr>
      </vt:variant>
      <vt:variant>
        <vt:i4>0</vt:i4>
      </vt:variant>
      <vt:variant>
        <vt:lpstr>Slide Titles</vt:lpstr>
      </vt:variant>
      <vt:variant>
        <vt:i4>30</vt:i4>
      </vt:variant>
    </vt:vector>
  </HeadingPairs>
  <TitlesOfParts>
    <vt:vector size="31"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vector>
  </TitlesOfParts>
  <Company>University of Portsmouth</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Giles</dc:creator>
  <cp:lastModifiedBy>Giles</cp:lastModifiedBy>
  <cp:revision>12</cp:revision>
  <dcterms:created xsi:type="dcterms:W3CDTF">2012-12-13T13:37:15Z</dcterms:created>
  <dcterms:modified xsi:type="dcterms:W3CDTF">2012-12-14T11:41:08Z</dcterms:modified>
</cp:coreProperties>
</file>